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59" r:id="rId4"/>
    <p:sldId id="258" r:id="rId5"/>
    <p:sldId id="262" r:id="rId6"/>
    <p:sldId id="264" r:id="rId7"/>
    <p:sldId id="263" r:id="rId8"/>
    <p:sldId id="265" r:id="rId9"/>
    <p:sldId id="267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375DC84-B664-41B1-800F-4E955BE929A9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75A9BD-558D-48A8-8D55-8F5C317C47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.kemsu.ru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office.microsoft.com/ru-ru/templates/TC101908703.asp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3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hyperlink" Target="http://www.math.kemsu.ru/" TargetMode="External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10.bin"/><Relationship Id="rId4" Type="http://schemas.openxmlformats.org/officeDocument/2006/relationships/hyperlink" Target="http://office.microsoft.com/ru-ru/templates/TC101908703.aspx" TargetMode="External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edsovet.su/_ld/296/66579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6525"/>
            <a:ext cx="9326033" cy="6994525"/>
          </a:xfrm>
          <a:prstGeom prst="rect">
            <a:avLst/>
          </a:prstGeom>
          <a:noFill/>
        </p:spPr>
      </p:pic>
      <p:sp>
        <p:nvSpPr>
          <p:cNvPr id="35841" name="Содержимое 2"/>
          <p:cNvSpPr>
            <a:spLocks noGrp="1"/>
          </p:cNvSpPr>
          <p:nvPr>
            <p:ph idx="1"/>
          </p:nvPr>
        </p:nvSpPr>
        <p:spPr>
          <a:xfrm>
            <a:off x="8460432" y="6021288"/>
            <a:ext cx="72381" cy="122337"/>
          </a:xfrm>
        </p:spPr>
        <p:txBody>
          <a:bodyPr>
            <a:normAutofit fontScale="25000" lnSpcReduction="20000"/>
          </a:bodyPr>
          <a:lstStyle/>
          <a:p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В.Г.Кваленко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«Дидактические игры на уроках математики».</a:t>
            </a:r>
          </a:p>
          <a:p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Н.Виленкин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В.Жохов, А.Чесноков, </a:t>
            </a:r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С.Шварцбурд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«Математика» 5 класс (учебник).</a:t>
            </a:r>
          </a:p>
          <a:p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Н.Виленкин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А.Чесноков «Дидактические материалы по математике» (5 класс)</a:t>
            </a:r>
          </a:p>
          <a:p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Дидактический материал «Самостоятельные и контрольные работы. математика – 5». А. П. Ершова, В. В. </a:t>
            </a:r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Голобородько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А. С.Ершова. </a:t>
            </a:r>
          </a:p>
          <a:p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Интернет-ресурс: </a:t>
            </a:r>
            <a:r>
              <a:rPr lang="ru-RU" sz="2400" u="sng" dirty="0" smtClean="0">
                <a:latin typeface="Comic Sans MS" pitchFamily="66" charset="0"/>
                <a:cs typeface="Times New Roman" pitchFamily="18" charset="0"/>
                <a:hlinkClick r:id="rId3"/>
              </a:rPr>
              <a:t>http://www.math.kemsu.ru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Шаблон презентации. </a:t>
            </a:r>
            <a:r>
              <a:rPr lang="ru-RU" sz="2400" u="sng" dirty="0" smtClean="0">
                <a:latin typeface="Comic Sans MS" pitchFamily="66" charset="0"/>
                <a:cs typeface="Times New Roman" pitchFamily="18" charset="0"/>
                <a:hlinkClick r:id="rId4"/>
              </a:rPr>
              <a:t>http://office.microsoft.com/ru-ru/templates/TC101908703.aspx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pPr>
              <a:buFont typeface="Arial" charset="0"/>
              <a:buNone/>
            </a:pP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Литература Древнего Рима эпохи гражданских войн MEDIALECTURE.RU открытый архив аудиолекци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88640"/>
            <a:ext cx="3168352" cy="316835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476672"/>
            <a:ext cx="5256584" cy="3312367"/>
          </a:xfrm>
          <a:prstGeom prst="rect">
            <a:avLst/>
          </a:prstGeom>
        </p:spPr>
        <p:txBody>
          <a:bodyPr vert="horz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Пришёл, увидел, победил...</a:t>
            </a: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en-US" sz="3600" b="0" i="1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Veni</a:t>
            </a:r>
            <a:r>
              <a:rPr kumimoji="0" lang="en-US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3600" b="0" i="1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vidi</a:t>
            </a:r>
            <a:r>
              <a:rPr kumimoji="0" lang="en-US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3600" b="0" i="1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vici</a:t>
            </a:r>
            <a:r>
              <a:rPr kumimoji="0" lang="en-US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( </a:t>
            </a:r>
            <a:r>
              <a:rPr kumimoji="0" lang="ru-RU" sz="3600" b="0" i="1" u="sng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лат.)</a:t>
            </a:r>
            <a:br>
              <a:rPr kumimoji="0" lang="ru-RU" sz="3600" b="0" i="1" u="sng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            </a:t>
            </a: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Гай Юлий Цезарь</a:t>
            </a: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83568" y="3886200"/>
            <a:ext cx="7704856" cy="1752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Девиз урока: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Повторим, узнаем, проверим…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6/66579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033" cy="6994525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08720"/>
            <a:ext cx="64865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75656" y="4221088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Я понял эту тему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4293096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Я понял, но не всё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422108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Я не понял тему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pedsovet.su/_ld/296/66579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6525"/>
            <a:ext cx="9326033" cy="6994525"/>
          </a:xfrm>
          <a:prstGeom prst="rect">
            <a:avLst/>
          </a:prstGeom>
          <a:noFill/>
        </p:spPr>
      </p:pic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3419872" y="1196752"/>
          <a:ext cx="360040" cy="984109"/>
        </p:xfrm>
        <a:graphic>
          <a:graphicData uri="http://schemas.openxmlformats.org/presentationml/2006/ole">
            <p:oleObj spid="_x0000_s16389" name="Формула" r:id="rId4" imgW="139639" imgH="393529" progId="Equation.3">
              <p:embed/>
            </p:oleObj>
          </a:graphicData>
        </a:graphic>
      </p:graphicFrame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4499992" y="1124744"/>
          <a:ext cx="432048" cy="1094522"/>
        </p:xfrm>
        <a:graphic>
          <a:graphicData uri="http://schemas.openxmlformats.org/presentationml/2006/ole">
            <p:oleObj spid="_x0000_s16387" name="Формула" r:id="rId5" imgW="152334" imgH="393529" progId="Equation.3">
              <p:embed/>
            </p:oleObj>
          </a:graphicData>
        </a:graphic>
      </p:graphicFrame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60232" y="764704"/>
          <a:ext cx="460851" cy="1152128"/>
        </p:xfrm>
        <a:graphic>
          <a:graphicData uri="http://schemas.openxmlformats.org/presentationml/2006/ole">
            <p:oleObj spid="_x0000_s16386" name="Формула" r:id="rId6" imgW="152334" imgH="393529" progId="Equation.3">
              <p:embed/>
            </p:oleObj>
          </a:graphicData>
        </a:graphic>
      </p:graphicFrame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7308304" y="332656"/>
          <a:ext cx="595883" cy="857250"/>
        </p:xfrm>
        <a:graphic>
          <a:graphicData uri="http://schemas.openxmlformats.org/presentationml/2006/ole">
            <p:oleObj spid="_x0000_s16396" name="Формула" r:id="rId7" imgW="241200" imgH="393480" progId="Equation.3">
              <p:embed/>
            </p:oleObj>
          </a:graphicData>
        </a:graphic>
      </p:graphicFrame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79712" y="18864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0</a:t>
            </a:r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691680" y="126876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25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699792" y="18864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77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5436096" y="162880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101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6084168" y="47667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4427984" y="40466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5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915816" y="54868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/>
              <a:t> 7</a:t>
            </a:r>
          </a:p>
          <a:p>
            <a:r>
              <a:rPr lang="ru-RU" sz="2000" dirty="0" smtClean="0"/>
              <a:t>20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4716016" y="116632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9</a:t>
            </a:r>
          </a:p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236296" y="191683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7452320" y="1844824"/>
            <a:ext cx="360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</a:p>
          <a:p>
            <a:r>
              <a:rPr lang="ru-RU" sz="2400" b="1" dirty="0" smtClean="0"/>
              <a:t>2</a:t>
            </a:r>
          </a:p>
          <a:p>
            <a:endParaRPr lang="ru-RU" sz="2400" dirty="0"/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401" name="Object 17"/>
          <p:cNvGraphicFramePr>
            <a:graphicFrameLocks noChangeAspect="1"/>
          </p:cNvGraphicFramePr>
          <p:nvPr/>
        </p:nvGraphicFramePr>
        <p:xfrm>
          <a:off x="8316416" y="620688"/>
          <a:ext cx="576064" cy="938771"/>
        </p:xfrm>
        <a:graphic>
          <a:graphicData uri="http://schemas.openxmlformats.org/presentationml/2006/ole">
            <p:oleObj spid="_x0000_s16401" name="Формула" r:id="rId8" imgW="241195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-0.16528 0.31482 " pathEditMode="relative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-0.12604 0.2625 " pathEditMode="relative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-0.03356 L -0.13785 0.3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5903 L -0.29132 0.371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-0.07546 L -0.56284 0.3129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82 L -0.48038 0.476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0.07431 L 0.23229 0.2738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0.11823 0.28356 " pathEditMode="relative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18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Содержимое 2"/>
          <p:cNvSpPr>
            <a:spLocks noGrp="1"/>
          </p:cNvSpPr>
          <p:nvPr>
            <p:ph idx="1"/>
          </p:nvPr>
        </p:nvSpPr>
        <p:spPr>
          <a:xfrm>
            <a:off x="8460432" y="6021288"/>
            <a:ext cx="72381" cy="122337"/>
          </a:xfrm>
        </p:spPr>
        <p:txBody>
          <a:bodyPr>
            <a:normAutofit fontScale="25000" lnSpcReduction="20000"/>
          </a:bodyPr>
          <a:lstStyle/>
          <a:p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В.Г.Кваленко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«Дидактические игры на уроках математики».</a:t>
            </a:r>
          </a:p>
          <a:p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Н.Виленкин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В.Жохов, А.Чесноков, </a:t>
            </a:r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С.Шварцбурд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«Математика» 5 класс (учебник).</a:t>
            </a:r>
          </a:p>
          <a:p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Н.Виленкин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А.Чесноков «Дидактические материалы по математике» (5 класс)</a:t>
            </a:r>
          </a:p>
          <a:p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Дидактический материал «Самостоятельные и контрольные работы. математика – 5». А. П. Ершова, В. В. </a:t>
            </a:r>
            <a:r>
              <a:rPr lang="ru-RU" sz="2400" dirty="0" err="1" smtClean="0">
                <a:latin typeface="Comic Sans MS" pitchFamily="66" charset="0"/>
                <a:cs typeface="Times New Roman" pitchFamily="18" charset="0"/>
              </a:rPr>
              <a:t>Голобородько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, А. С.Ершова. </a:t>
            </a:r>
          </a:p>
          <a:p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Интернет-ресурс: </a:t>
            </a:r>
            <a:r>
              <a:rPr lang="ru-RU" sz="2400" u="sng" dirty="0" smtClean="0">
                <a:latin typeface="Comic Sans MS" pitchFamily="66" charset="0"/>
                <a:cs typeface="Times New Roman" pitchFamily="18" charset="0"/>
                <a:hlinkClick r:id="rId3"/>
              </a:rPr>
              <a:t>http://www.math.kemsu.ru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Шаблон презентации. </a:t>
            </a:r>
            <a:r>
              <a:rPr lang="ru-RU" sz="2400" u="sng" dirty="0" smtClean="0">
                <a:latin typeface="Comic Sans MS" pitchFamily="66" charset="0"/>
                <a:cs typeface="Times New Roman" pitchFamily="18" charset="0"/>
                <a:hlinkClick r:id="rId4"/>
              </a:rPr>
              <a:t>http://office.microsoft.com/ru-ru/templates/TC101908703.aspx</a:t>
            </a: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pPr>
              <a:buFont typeface="Arial" charset="0"/>
              <a:buNone/>
            </a:pPr>
            <a:r>
              <a:rPr lang="ru-RU" sz="2400" dirty="0" smtClean="0"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pedsovet.su/_ld/296/665795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1751" y="-136526"/>
            <a:ext cx="9326033" cy="6994525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683567" y="692696"/>
          <a:ext cx="3024337" cy="1458798"/>
        </p:xfrm>
        <a:graphic>
          <a:graphicData uri="http://schemas.openxmlformats.org/presentationml/2006/ole">
            <p:oleObj spid="_x0000_s31747" name="Формула" r:id="rId6" imgW="812447" imgH="393529" progId="Equation.3">
              <p:embed/>
            </p:oleObj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683568" y="692696"/>
          <a:ext cx="3024337" cy="1458798"/>
        </p:xfrm>
        <a:graphic>
          <a:graphicData uri="http://schemas.openxmlformats.org/presentationml/2006/ole">
            <p:oleObj spid="_x0000_s31750" name="Формула" r:id="rId7" imgW="812447" imgH="393529" progId="Equation.3">
              <p:embed/>
            </p:oleObj>
          </a:graphicData>
        </a:graphic>
      </p:graphicFrame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51" name="Object 7"/>
          <p:cNvGraphicFramePr>
            <a:graphicFrameLocks noChangeAspect="1"/>
          </p:cNvGraphicFramePr>
          <p:nvPr/>
        </p:nvGraphicFramePr>
        <p:xfrm>
          <a:off x="5004048" y="692696"/>
          <a:ext cx="2304256" cy="1431432"/>
        </p:xfrm>
        <a:graphic>
          <a:graphicData uri="http://schemas.openxmlformats.org/presentationml/2006/ole">
            <p:oleObj spid="_x0000_s31751" name="Формула" r:id="rId8" imgW="622030" imgH="393529" progId="Equation.3">
              <p:embed/>
            </p:oleObj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4932040" y="692696"/>
            <a:ext cx="3096344" cy="13681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54" name="Object 10"/>
          <p:cNvGraphicFramePr>
            <a:graphicFrameLocks noChangeAspect="1"/>
          </p:cNvGraphicFramePr>
          <p:nvPr/>
        </p:nvGraphicFramePr>
        <p:xfrm>
          <a:off x="827584" y="2420888"/>
          <a:ext cx="2736304" cy="1478267"/>
        </p:xfrm>
        <a:graphic>
          <a:graphicData uri="http://schemas.openxmlformats.org/presentationml/2006/ole">
            <p:oleObj spid="_x0000_s31754" name="Формула" r:id="rId9" imgW="685800" imgH="393700" progId="Equation.3">
              <p:embed/>
            </p:oleObj>
          </a:graphicData>
        </a:graphic>
      </p:graphicFrame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56" name="Object 12"/>
          <p:cNvGraphicFramePr>
            <a:graphicFrameLocks noChangeAspect="1"/>
          </p:cNvGraphicFramePr>
          <p:nvPr/>
        </p:nvGraphicFramePr>
        <p:xfrm>
          <a:off x="5076056" y="2420888"/>
          <a:ext cx="2736304" cy="1476164"/>
        </p:xfrm>
        <a:graphic>
          <a:graphicData uri="http://schemas.openxmlformats.org/presentationml/2006/ole">
            <p:oleObj spid="_x0000_s31756" name="Формула" r:id="rId10" imgW="634725" imgH="393529" progId="Equation.3">
              <p:embed/>
            </p:oleObj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5076056" y="2420888"/>
            <a:ext cx="2880320" cy="15841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60" name="Object 16"/>
          <p:cNvGraphicFramePr>
            <a:graphicFrameLocks noChangeAspect="1"/>
          </p:cNvGraphicFramePr>
          <p:nvPr/>
        </p:nvGraphicFramePr>
        <p:xfrm>
          <a:off x="1043608" y="4509120"/>
          <a:ext cx="2520280" cy="1354180"/>
        </p:xfrm>
        <a:graphic>
          <a:graphicData uri="http://schemas.openxmlformats.org/presentationml/2006/ole">
            <p:oleObj spid="_x0000_s31760" name="Формула" r:id="rId11" imgW="850680" imgH="457200" progId="Equation.3">
              <p:embed/>
            </p:oleObj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899592" y="4509120"/>
            <a:ext cx="2808312" cy="1584176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61" name="Object 17"/>
          <p:cNvGraphicFramePr>
            <a:graphicFrameLocks noChangeAspect="1"/>
          </p:cNvGraphicFramePr>
          <p:nvPr/>
        </p:nvGraphicFramePr>
        <p:xfrm>
          <a:off x="4932040" y="4221088"/>
          <a:ext cx="2240249" cy="1440160"/>
        </p:xfrm>
        <a:graphic>
          <a:graphicData uri="http://schemas.openxmlformats.org/presentationml/2006/ole">
            <p:oleObj spid="_x0000_s31761" name="Формула" r:id="rId12" imgW="609336" imgH="393529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6/66579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6525"/>
            <a:ext cx="9326033" cy="6994525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84784"/>
            <a:ext cx="60979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63688" y="47667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Восстановите цепочку: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296/66579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033" cy="6994525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2708920"/>
          <a:ext cx="4248472" cy="3312364"/>
        </p:xfrm>
        <a:graphic>
          <a:graphicData uri="http://schemas.openxmlformats.org/drawingml/2006/table">
            <a:tbl>
              <a:tblPr/>
              <a:tblGrid>
                <a:gridCol w="327165"/>
                <a:gridCol w="327165"/>
                <a:gridCol w="326386"/>
                <a:gridCol w="326386"/>
                <a:gridCol w="326386"/>
                <a:gridCol w="225748"/>
                <a:gridCol w="428583"/>
                <a:gridCol w="326386"/>
                <a:gridCol w="326386"/>
                <a:gridCol w="327165"/>
                <a:gridCol w="327165"/>
                <a:gridCol w="327165"/>
                <a:gridCol w="326386"/>
              </a:tblGrid>
              <a:tr h="301124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rowSpan="3"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rowSpan="2"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12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rowSpan="2" gridSpan="1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4">
                <a:tc gridSpan="1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7109" name="Line 5"/>
          <p:cNvSpPr>
            <a:spLocks noChangeShapeType="1"/>
          </p:cNvSpPr>
          <p:nvPr/>
        </p:nvSpPr>
        <p:spPr bwMode="auto">
          <a:xfrm>
            <a:off x="-1036638" y="3949700"/>
            <a:ext cx="0" cy="714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Line 4"/>
          <p:cNvSpPr>
            <a:spLocks noChangeShapeType="1"/>
          </p:cNvSpPr>
          <p:nvPr/>
        </p:nvSpPr>
        <p:spPr bwMode="auto">
          <a:xfrm>
            <a:off x="-2578100" y="3956050"/>
            <a:ext cx="0" cy="712788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7" name="Line 3"/>
          <p:cNvSpPr>
            <a:spLocks noChangeShapeType="1"/>
          </p:cNvSpPr>
          <p:nvPr/>
        </p:nvSpPr>
        <p:spPr bwMode="auto">
          <a:xfrm>
            <a:off x="-2236788" y="3956050"/>
            <a:ext cx="0" cy="7127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Line 2"/>
          <p:cNvSpPr>
            <a:spLocks noChangeShapeType="1"/>
          </p:cNvSpPr>
          <p:nvPr/>
        </p:nvSpPr>
        <p:spPr bwMode="auto">
          <a:xfrm>
            <a:off x="-1882775" y="3956050"/>
            <a:ext cx="0" cy="712788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5" name="Line 1"/>
          <p:cNvSpPr>
            <a:spLocks noChangeShapeType="1"/>
          </p:cNvSpPr>
          <p:nvPr/>
        </p:nvSpPr>
        <p:spPr bwMode="auto">
          <a:xfrm>
            <a:off x="-1377950" y="3956050"/>
            <a:ext cx="0" cy="70802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246973" y="229870"/>
            <a:ext cx="23973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Заполните кроссворд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0" y="652046"/>
            <a:ext cx="9144000" cy="2031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Дробь, у которой числитель меньше знаменателя.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Часть целого.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Число, показывающее, сколько берется частей из целого.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Число, показывающее на сколько равных частей разделено целое.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Дробь, у которой числитель больше знаменателя  или равен ему.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Дробная черта –это ….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31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edsovet.su/_ld/296/66579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033" cy="6994525"/>
          </a:xfrm>
          <a:prstGeom prst="rect">
            <a:avLst/>
          </a:prstGeom>
          <a:noFill/>
        </p:spPr>
      </p:pic>
      <p:sp>
        <p:nvSpPr>
          <p:cNvPr id="47109" name="Line 5"/>
          <p:cNvSpPr>
            <a:spLocks noChangeShapeType="1"/>
          </p:cNvSpPr>
          <p:nvPr/>
        </p:nvSpPr>
        <p:spPr bwMode="auto">
          <a:xfrm>
            <a:off x="-1036638" y="3949700"/>
            <a:ext cx="0" cy="714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Line 4"/>
          <p:cNvSpPr>
            <a:spLocks noChangeShapeType="1"/>
          </p:cNvSpPr>
          <p:nvPr/>
        </p:nvSpPr>
        <p:spPr bwMode="auto">
          <a:xfrm>
            <a:off x="-2578100" y="3956050"/>
            <a:ext cx="0" cy="712788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7" name="Line 3"/>
          <p:cNvSpPr>
            <a:spLocks noChangeShapeType="1"/>
          </p:cNvSpPr>
          <p:nvPr/>
        </p:nvSpPr>
        <p:spPr bwMode="auto">
          <a:xfrm>
            <a:off x="-2236788" y="3956050"/>
            <a:ext cx="0" cy="7127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6" name="Line 2"/>
          <p:cNvSpPr>
            <a:spLocks noChangeShapeType="1"/>
          </p:cNvSpPr>
          <p:nvPr/>
        </p:nvSpPr>
        <p:spPr bwMode="auto">
          <a:xfrm>
            <a:off x="-1882775" y="3956050"/>
            <a:ext cx="0" cy="712788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5" name="Line 1"/>
          <p:cNvSpPr>
            <a:spLocks noChangeShapeType="1"/>
          </p:cNvSpPr>
          <p:nvPr/>
        </p:nvSpPr>
        <p:spPr bwMode="auto">
          <a:xfrm>
            <a:off x="-1377950" y="3956050"/>
            <a:ext cx="0" cy="70802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246973" y="229870"/>
            <a:ext cx="23973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Заполните кроссворд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0" y="652046"/>
            <a:ext cx="9144000" cy="2031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Дробь, у которой числитель меньше знаменателя.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Часть целого.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Число, показывающее, сколько берется частей из целого.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Число, показывающее на сколько равных частей разделено целое.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Дробь, у которой числитель больше знаменателя  или равен ему.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92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Дробная черта –это ….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971600" y="2708920"/>
          <a:ext cx="4320479" cy="3515064"/>
        </p:xfrm>
        <a:graphic>
          <a:graphicData uri="http://schemas.openxmlformats.org/drawingml/2006/table">
            <a:tbl>
              <a:tblPr/>
              <a:tblGrid>
                <a:gridCol w="357593"/>
                <a:gridCol w="319952"/>
                <a:gridCol w="344042"/>
                <a:gridCol w="345548"/>
                <a:gridCol w="319199"/>
                <a:gridCol w="319952"/>
                <a:gridCol w="345548"/>
                <a:gridCol w="319199"/>
                <a:gridCol w="319199"/>
                <a:gridCol w="319952"/>
                <a:gridCol w="345548"/>
                <a:gridCol w="345548"/>
                <a:gridCol w="319199"/>
              </a:tblGrid>
              <a:tr h="431102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551">
                <a:tc rowSpan="3"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551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102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551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102">
                <a:tc rowSpan="2"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5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551">
                <a:tc rowSpan="2" gridSpan="1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653">
                <a:tc gridSpan="1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31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6/66579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6033" cy="69945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11560" y="69269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Одним из страшнейших моментов Великой Отечественной войны стала </a:t>
            </a:r>
            <a:br>
              <a:rPr lang="ru-RU" dirty="0" smtClean="0"/>
            </a:br>
            <a:r>
              <a:rPr lang="ru-RU" dirty="0" smtClean="0"/>
              <a:t>Ленинградская блокада. Сколько дней и ночей продолжалась блокада?</a:t>
            </a:r>
            <a:endParaRPr lang="ru-RU" dirty="0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755576" y="1916832"/>
          <a:ext cx="1304925" cy="628650"/>
        </p:xfrm>
        <a:graphic>
          <a:graphicData uri="http://schemas.openxmlformats.org/presentationml/2006/ole">
            <p:oleObj spid="_x0000_s50182" name="Формула" r:id="rId4" imgW="812447" imgH="393529" progId="Equation.3">
              <p:embed/>
            </p:oleObj>
          </a:graphicData>
        </a:graphic>
      </p:graphicFrame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2051720" y="1916832"/>
          <a:ext cx="1224136" cy="658437"/>
        </p:xfrm>
        <a:graphic>
          <a:graphicData uri="http://schemas.openxmlformats.org/presentationml/2006/ole">
            <p:oleObj spid="_x0000_s50184" name="Формула" r:id="rId5" imgW="736280" imgH="393529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3328918"/>
            <a:ext cx="44250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0315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Дети помогали старшим. Подростки по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4211960" y="3140968"/>
          <a:ext cx="288032" cy="774086"/>
        </p:xfrm>
        <a:graphic>
          <a:graphicData uri="http://schemas.openxmlformats.org/presentationml/2006/ole">
            <p:oleObj spid="_x0000_s50186" name="Формула" r:id="rId6" imgW="152334" imgH="393529" progId="Equation.3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99992" y="3356992"/>
            <a:ext cx="4644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0315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суток стояли у станков. По сколько же часов в сутки они работали?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584" y="422108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16 часов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0190" name="Picture 14" descr="WarNet.ws: Годовщина блокады Ленинграда (58 фото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1340768"/>
            <a:ext cx="3024336" cy="2065509"/>
          </a:xfrm>
          <a:prstGeom prst="rect">
            <a:avLst/>
          </a:prstGeom>
          <a:noFill/>
        </p:spPr>
      </p:pic>
      <p:pic>
        <p:nvPicPr>
          <p:cNvPr id="50192" name="Picture 16" descr="Внутреннее пространство войны. . Блокада Ленинграда в фотогр…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4005064"/>
            <a:ext cx="1872208" cy="2623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subSp spid="_x0000_s5018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84">
                                            <p:subSp spid="_x0000_s5018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6/66579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6525"/>
            <a:ext cx="9326033" cy="6994525"/>
          </a:xfrm>
          <a:prstGeom prst="rect">
            <a:avLst/>
          </a:prstGeom>
          <a:noFill/>
        </p:spPr>
      </p:pic>
      <p:pic>
        <p:nvPicPr>
          <p:cNvPr id="48130" name="Picture 2" descr="Блокада Ленинграда (76 фото) :: События в мире - Фото-блог Respek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924944"/>
            <a:ext cx="2996332" cy="2247249"/>
          </a:xfrm>
          <a:prstGeom prst="rect">
            <a:avLst/>
          </a:prstGeom>
          <a:noFill/>
        </p:spPr>
      </p:pic>
      <p:pic>
        <p:nvPicPr>
          <p:cNvPr id="48132" name="Picture 4" descr="Материалов из опыта работы: &quot;Развитие мышления учащихся на основе интеграции предметов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836712"/>
            <a:ext cx="4113760" cy="147729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504" y="980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Подсчитать, сколько граммов весит 1/8 часть буханки хлеба массой в 1 кг.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8448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125 граммов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4006661"/>
            <a:ext cx="54360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Чтобы набрать воды, детям приходилось пройти 3 км. Пройдя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5292080" y="4005064"/>
          <a:ext cx="152400" cy="390525"/>
        </p:xfrm>
        <a:graphic>
          <a:graphicData uri="http://schemas.openxmlformats.org/presentationml/2006/ole">
            <p:oleObj spid="_x0000_s56321" name="Формула" r:id="rId6" imgW="152334" imgH="393529" progId="Equation.3">
              <p:embed/>
            </p:oleObj>
          </a:graphicData>
        </a:graphic>
      </p:graphicFrame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4365104"/>
            <a:ext cx="5040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пути, они делали отдых. Сколько километров они проходили до остановки?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515719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 км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296/66579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6033" cy="6994525"/>
          </a:xfrm>
          <a:prstGeom prst="rect">
            <a:avLst/>
          </a:prstGeom>
          <a:noFill/>
        </p:spPr>
      </p:pic>
      <p:pic>
        <p:nvPicPr>
          <p:cNvPr id="3" name="Picture 2" descr="https://encrypted-tbn3.gstatic.com/images?q=tbn:ANd9GcRgtwRrCiBctujRLdtDbgr1qhQsqNrwr8d5nwZsIOD-akN--an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592387" cy="2797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51920" y="1772816"/>
            <a:ext cx="3672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Домашнее задание:</a:t>
            </a:r>
          </a:p>
          <a:p>
            <a:endParaRPr lang="ru-RU" sz="28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</a:rPr>
              <a:t>Сочинить сказку, историю про обыкновенные дроби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624</TotalTime>
  <Words>444</Words>
  <Application>Microsoft Office PowerPoint</Application>
  <PresentationFormat>Экран (4:3)</PresentationFormat>
  <Paragraphs>114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Трек</vt:lpstr>
      <vt:lpstr>Формула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Пришёл, увидел, победил...   Veni, vidi, vici( лат.)  Гай Юлий Цезарь</dc:title>
  <dc:creator>клоп</dc:creator>
  <cp:lastModifiedBy>клоп</cp:lastModifiedBy>
  <cp:revision>21</cp:revision>
  <dcterms:created xsi:type="dcterms:W3CDTF">2015-05-10T16:48:20Z</dcterms:created>
  <dcterms:modified xsi:type="dcterms:W3CDTF">2015-05-12T18:22:12Z</dcterms:modified>
</cp:coreProperties>
</file>